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1" r:id="rId2"/>
    <p:sldId id="257" r:id="rId3"/>
    <p:sldId id="280" r:id="rId4"/>
    <p:sldId id="271" r:id="rId5"/>
    <p:sldId id="267" r:id="rId6"/>
    <p:sldId id="277" r:id="rId7"/>
    <p:sldId id="279" r:id="rId8"/>
    <p:sldId id="278" r:id="rId9"/>
    <p:sldId id="270" r:id="rId10"/>
    <p:sldId id="282" r:id="rId11"/>
    <p:sldId id="272" r:id="rId12"/>
    <p:sldId id="275" r:id="rId13"/>
    <p:sldId id="281" r:id="rId14"/>
    <p:sldId id="266" r:id="rId1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0548A0-E964-427F-814B-DE29E26CAAC3}" v="9" dt="2023-05-19T16:14:11.6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1236" y="5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0DED4-3D3C-4CD5-AED4-FEC83FEA7D37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FECB1-64EE-4364-9A66-28DA069B3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FECB1-64EE-4364-9A66-28DA069B3D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68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yan-zhuang2/YASC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upercollider.github.i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906287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</a:rPr>
              <a:t>By Y</a:t>
            </a:r>
            <a:r>
              <a:rPr lang="it-IT" sz="2200" dirty="0">
                <a:solidFill>
                  <a:schemeClr val="bg1"/>
                </a:solidFill>
              </a:rPr>
              <a:t>an Zhuang</a:t>
            </a:r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YASC</a:t>
            </a:r>
          </a:p>
          <a:p>
            <a:pPr algn="ctr"/>
            <a:r>
              <a:rPr lang="en-US" sz="1400" dirty="0">
                <a:hlinkClick r:id="rId4"/>
              </a:rPr>
              <a:t>GitHub</a:t>
            </a:r>
            <a:endParaRPr lang="it-IT" sz="1400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Web system </a:t>
            </a:r>
            <a:r>
              <a:rPr lang="en-US" sz="3200" dirty="0"/>
              <a:t>–</a:t>
            </a:r>
            <a:r>
              <a:rPr lang="it-IT" sz="3200" dirty="0"/>
              <a:t> libraries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440633"/>
            <a:ext cx="8581043" cy="4525963"/>
          </a:xfrm>
        </p:spPr>
        <p:txBody>
          <a:bodyPr>
            <a:normAutofit/>
          </a:bodyPr>
          <a:lstStyle/>
          <a:p>
            <a:pPr algn="just"/>
            <a:r>
              <a:rPr lang="it-IT" sz="2400" dirty="0">
                <a:latin typeface="+mn-lt"/>
              </a:rPr>
              <a:t>1. Vue3 for web interface.</a:t>
            </a:r>
          </a:p>
          <a:p>
            <a:pPr algn="just"/>
            <a:r>
              <a:rPr lang="it-IT" sz="2400" dirty="0">
                <a:latin typeface="+mn-lt"/>
              </a:rPr>
              <a:t>2. joy-con-webhid for parsing  joy-con controllers’ input.</a:t>
            </a:r>
          </a:p>
          <a:p>
            <a:pPr algn="just"/>
            <a:r>
              <a:rPr lang="it-IT" sz="2400" dirty="0">
                <a:latin typeface="+mn-lt"/>
              </a:rPr>
              <a:t>3. meyda for the sound analysis, three.js for rendering spectrum.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D29D54-D922-F392-84F6-2A7209B31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746177"/>
            <a:ext cx="4899992" cy="331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526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2342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Sound synthesis – GUI</a:t>
            </a:r>
            <a:endParaRPr lang="it-IT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762FA-28AB-7BF0-2821-CDFED088A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1" y="1428751"/>
            <a:ext cx="6112279" cy="4540333"/>
          </a:xfrm>
        </p:spPr>
        <p:txBody>
          <a:bodyPr>
            <a:normAutofit/>
          </a:bodyPr>
          <a:lstStyle/>
          <a:p>
            <a:pPr algn="just"/>
            <a:r>
              <a:rPr lang="it-IT" dirty="0">
                <a:latin typeface="+mn-lt"/>
              </a:rPr>
              <a:t>The recorder sound produced in SuperCollider. Users can see the changes made with controllers of some parameters:</a:t>
            </a:r>
          </a:p>
          <a:p>
            <a:pPr algn="just"/>
            <a:endParaRPr lang="it-IT" dirty="0">
              <a:latin typeface="+mn-lt"/>
            </a:endParaRPr>
          </a:p>
          <a:p>
            <a:pPr algn="just"/>
            <a:endParaRPr lang="it-IT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>
                <a:latin typeface="+mn-lt"/>
              </a:rPr>
              <a:t>Amplitude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envelope</a:t>
            </a:r>
            <a:r>
              <a:rPr lang="it-IT" dirty="0">
                <a:latin typeface="+mn-lt"/>
              </a:rPr>
              <a:t> </a:t>
            </a:r>
            <a:r>
              <a:rPr lang="it-IT" dirty="0" err="1">
                <a:latin typeface="+mn-lt"/>
              </a:rPr>
              <a:t>attack</a:t>
            </a:r>
            <a:r>
              <a:rPr lang="it-IT" dirty="0">
                <a:latin typeface="+mn-lt"/>
              </a:rPr>
              <a:t> and release time.</a:t>
            </a:r>
          </a:p>
          <a:p>
            <a:endParaRPr lang="it-IT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Vibrato frequency and </a:t>
            </a:r>
            <a:r>
              <a:rPr lang="it-IT" dirty="0" err="1">
                <a:latin typeface="+mn-lt"/>
              </a:rPr>
              <a:t>depth</a:t>
            </a:r>
            <a:r>
              <a:rPr lang="it-IT" dirty="0">
                <a:latin typeface="+mn-lt"/>
              </a:rPr>
              <a:t>.</a:t>
            </a:r>
          </a:p>
          <a:p>
            <a:endParaRPr lang="it-IT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>
                <a:latin typeface="+mn-lt"/>
              </a:rPr>
              <a:t>Reverb</a:t>
            </a:r>
            <a:r>
              <a:rPr lang="it-IT" dirty="0">
                <a:latin typeface="+mn-lt"/>
              </a:rPr>
              <a:t> D/W mix, time and </a:t>
            </a:r>
            <a:r>
              <a:rPr lang="it-IT" dirty="0" err="1">
                <a:latin typeface="+mn-lt"/>
              </a:rPr>
              <a:t>pre</a:t>
            </a:r>
            <a:r>
              <a:rPr lang="it-IT" dirty="0">
                <a:latin typeface="+mn-lt"/>
              </a:rPr>
              <a:t>-delay.</a:t>
            </a:r>
          </a:p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1D1412B-583B-28AB-35E2-E05D350400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042" t="3482" r="9375"/>
          <a:stretch/>
        </p:blipFill>
        <p:spPr>
          <a:xfrm>
            <a:off x="7035165" y="1428751"/>
            <a:ext cx="1386840" cy="454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38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Sound </a:t>
            </a:r>
            <a:r>
              <a:rPr lang="it-IT" sz="3200" dirty="0" err="1"/>
              <a:t>synthesis</a:t>
            </a:r>
            <a:r>
              <a:rPr lang="it-IT" sz="3200" dirty="0"/>
              <a:t> </a:t>
            </a:r>
            <a:r>
              <a:rPr lang="en-US" sz="3200" dirty="0"/>
              <a:t>–</a:t>
            </a:r>
            <a:r>
              <a:rPr lang="it-IT" sz="3200" dirty="0"/>
              <a:t> </a:t>
            </a:r>
            <a:r>
              <a:rPr lang="it-IT" sz="3200" dirty="0" err="1"/>
              <a:t>Implementation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487216"/>
            <a:ext cx="8581043" cy="4525963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latin typeface="+mn-lt"/>
              </a:rPr>
              <a:t>Perry Cook’s recorder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61A92C-578A-406F-FDFC-6215EBCEC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92" y="2353125"/>
            <a:ext cx="6894874" cy="366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803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Future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9612BB-0851-DA3C-5BE5-5EDC6CEB75BC}"/>
              </a:ext>
            </a:extLst>
          </p:cNvPr>
          <p:cNvSpPr txBox="1"/>
          <p:nvPr/>
        </p:nvSpPr>
        <p:spPr>
          <a:xfrm>
            <a:off x="494675" y="1588958"/>
            <a:ext cx="843196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Implement features that allow users to record, save, and replay their performances.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1F2328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The waveguide model doesn’t behave well at high frequencies. In the short future, multi-modal or multi-dimensional models could be adopted to solve the issue.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Offer more sophisticated sound parameters for users to control in </a:t>
            </a:r>
            <a:r>
              <a:rPr lang="en-US" sz="2400" b="0" i="0" dirty="0" err="1">
                <a:solidFill>
                  <a:srgbClr val="1F2328"/>
                </a:solidFill>
                <a:effectLst/>
                <a:latin typeface="-apple-system"/>
              </a:rPr>
              <a:t>SuperCollider</a:t>
            </a:r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5203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16445E-4820-8CCA-C7EB-AEC912952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2" y="2343150"/>
            <a:ext cx="8581042" cy="2171700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428453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 err="1"/>
              <a:t>Introduction</a:t>
            </a:r>
            <a:endParaRPr lang="it-IT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4AAA8B-A6C1-F77B-8089-D5859EF4EB40}"/>
              </a:ext>
            </a:extLst>
          </p:cNvPr>
          <p:cNvSpPr txBox="1"/>
          <p:nvPr/>
        </p:nvSpPr>
        <p:spPr>
          <a:xfrm>
            <a:off x="700035" y="1468402"/>
            <a:ext cx="81241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1F2328"/>
                </a:solidFill>
                <a:effectLst/>
                <a:latin typeface="+mj-lt"/>
              </a:rPr>
              <a:t>The goal of the project is to develop an interactive recorder performance tool, incorporating Joy-Con controllers via a web interface for gesture-based inputs and </a:t>
            </a:r>
            <a:r>
              <a:rPr lang="en-US" sz="2200" b="0" i="0" dirty="0" err="1">
                <a:solidFill>
                  <a:srgbClr val="1F2328"/>
                </a:solidFill>
                <a:effectLst/>
                <a:latin typeface="+mj-lt"/>
              </a:rPr>
              <a:t>SuperCollider</a:t>
            </a:r>
            <a:r>
              <a:rPr lang="en-US" sz="2200" b="0" i="0" dirty="0">
                <a:solidFill>
                  <a:srgbClr val="1F2328"/>
                </a:solidFill>
                <a:effectLst/>
                <a:latin typeface="+mj-lt"/>
              </a:rPr>
              <a:t> for sound synthesis.</a:t>
            </a:r>
            <a:endParaRPr lang="it-IT" sz="2200" dirty="0">
              <a:latin typeface="+mj-lt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B261D9C-177B-FF57-EC79-AE0044B986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95" t="47297" r="20207" b="31629"/>
          <a:stretch/>
        </p:blipFill>
        <p:spPr>
          <a:xfrm>
            <a:off x="700035" y="3429000"/>
            <a:ext cx="7743929" cy="145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SuperCollider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BE201-540C-C614-ACEE-74D62857B899}"/>
              </a:ext>
            </a:extLst>
          </p:cNvPr>
          <p:cNvSpPr txBox="1"/>
          <p:nvPr/>
        </p:nvSpPr>
        <p:spPr>
          <a:xfrm>
            <a:off x="0" y="1843950"/>
            <a:ext cx="399281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It's an engine for sound  synthesis and algorithmic music composition.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It's a real-time sound-based OOP language.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200" dirty="0">
                <a:hlinkClick r:id="rId2"/>
              </a:rPr>
              <a:t>https://supercollider.github.io</a:t>
            </a:r>
            <a:endParaRPr lang="it-IT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687D5-E093-8566-3F0F-F9E6250CC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6" y="1512814"/>
            <a:ext cx="4978394" cy="442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76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Joy-Con controller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BE201-540C-C614-ACEE-74D62857B899}"/>
              </a:ext>
            </a:extLst>
          </p:cNvPr>
          <p:cNvSpPr txBox="1"/>
          <p:nvPr/>
        </p:nvSpPr>
        <p:spPr>
          <a:xfrm>
            <a:off x="333247" y="1843950"/>
            <a:ext cx="365956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Primary controllers for the Nintendo Switch gaming console.</a:t>
            </a:r>
          </a:p>
          <a:p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We could use that to play music.</a:t>
            </a:r>
          </a:p>
          <a:p>
            <a:endParaRPr lang="it-IT" sz="2200" dirty="0"/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8153EC81-C594-C263-11B0-A3488C8D9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420" y="1912002"/>
            <a:ext cx="5072144" cy="366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64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Structure </a:t>
            </a:r>
            <a:r>
              <a:rPr lang="it-IT" sz="3200" dirty="0"/>
              <a:t>overview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0" y="1458797"/>
            <a:ext cx="8581043" cy="2262981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User interaction accomplished with Joy-Con controllers.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Web system acts as main interface.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SuperCollider serves as sound synthesis engine, generating/editing sounds according to the web system commands sent via OSC protocol.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Sound captured by the web system to provide visual feedback.</a:t>
            </a:r>
          </a:p>
        </p:txBody>
      </p:sp>
      <p:pic>
        <p:nvPicPr>
          <p:cNvPr id="5" name="Picture 4" descr="A diagram of a computer system&#10;&#10;Description automatically generated with medium confidence">
            <a:extLst>
              <a:ext uri="{FF2B5EF4-FFF2-40B4-BE49-F238E27FC236}">
                <a16:creationId xmlns:a16="http://schemas.microsoft.com/office/drawing/2014/main" id="{3EB2DB4F-E70D-3F79-CF39-471E1227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06" y="3936617"/>
            <a:ext cx="8126472" cy="194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286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Map your controller</a:t>
            </a:r>
            <a:endParaRPr lang="it-IT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154C51-5FBC-CB00-E5AA-ABECD2661002}"/>
              </a:ext>
            </a:extLst>
          </p:cNvPr>
          <p:cNvSpPr txBox="1"/>
          <p:nvPr/>
        </p:nvSpPr>
        <p:spPr>
          <a:xfrm>
            <a:off x="43253" y="1346201"/>
            <a:ext cx="398209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Through this page, Joy-Con controller can be mapped to different functions.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left controller is responsible for adjusting parameters in </a:t>
            </a:r>
            <a:r>
              <a:rPr lang="en-US" sz="2200" dirty="0" err="1"/>
              <a:t>SuperCollider</a:t>
            </a:r>
            <a:r>
              <a:rPr lang="en-US" sz="2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right controller is dedicated to play notes.</a:t>
            </a:r>
            <a:endParaRPr lang="it-IT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A6BB4B-C48A-6D34-6FF7-E2391ECB8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739" y="1346201"/>
            <a:ext cx="4773040" cy="469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7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Train your memory</a:t>
            </a:r>
            <a:endParaRPr lang="it-IT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3FD242-9513-260B-7E31-03E35B88C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3706833"/>
            <a:ext cx="7340600" cy="24493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7CEBA7-0477-7363-B54A-FFC9B4CE549B}"/>
              </a:ext>
            </a:extLst>
          </p:cNvPr>
          <p:cNvSpPr txBox="1"/>
          <p:nvPr/>
        </p:nvSpPr>
        <p:spPr>
          <a:xfrm>
            <a:off x="1231900" y="1262508"/>
            <a:ext cx="61926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The dino game page is an interactive training tool designed to help users familiarize with their custom hotkeys.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If you want to jump, press the corresponding hotkey.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450844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Play recorder</a:t>
            </a:r>
            <a:endParaRPr lang="it-IT" sz="3200" dirty="0"/>
          </a:p>
        </p:txBody>
      </p:sp>
      <p:pic>
        <p:nvPicPr>
          <p:cNvPr id="3" name="Immagine 11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62171F84-F6FB-4929-EA98-EB9EF2AAB3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62" t="54996" r="26599" b="8019"/>
          <a:stretch/>
        </p:blipFill>
        <p:spPr>
          <a:xfrm>
            <a:off x="2654823" y="3429000"/>
            <a:ext cx="4693852" cy="27145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DB6D41-34D0-FA3D-5CA2-3B7510070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338" y="3429001"/>
            <a:ext cx="1505687" cy="27145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119A0A-8B79-B45E-0A44-A1B388D27E22}"/>
              </a:ext>
            </a:extLst>
          </p:cNvPr>
          <p:cNvSpPr txBox="1"/>
          <p:nvPr/>
        </p:nvSpPr>
        <p:spPr>
          <a:xfrm>
            <a:off x="1605168" y="1548275"/>
            <a:ext cx="63511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performance page provides an immersive audio-visual experience by showing the output sound spectrum.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796670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diagram, screenshot, font&#10;&#10;Description automatically generated">
            <a:extLst>
              <a:ext uri="{FF2B5EF4-FFF2-40B4-BE49-F238E27FC236}">
                <a16:creationId xmlns:a16="http://schemas.microsoft.com/office/drawing/2014/main" id="{24A350F5-A791-AECE-73B9-657B82F8A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389" y="2213276"/>
            <a:ext cx="7039402" cy="3684735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Web system </a:t>
            </a:r>
            <a:r>
              <a:rPr lang="en-US" sz="3200" dirty="0"/>
              <a:t>–</a:t>
            </a:r>
            <a:r>
              <a:rPr lang="it-IT" sz="3200" dirty="0"/>
              <a:t> </a:t>
            </a:r>
            <a:r>
              <a:rPr lang="it-IT" sz="3200" dirty="0" err="1"/>
              <a:t>Implementation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440633"/>
            <a:ext cx="8581043" cy="4525963"/>
          </a:xfrm>
        </p:spPr>
        <p:txBody>
          <a:bodyPr>
            <a:normAutofit/>
          </a:bodyPr>
          <a:lstStyle/>
          <a:p>
            <a:pPr algn="just"/>
            <a:r>
              <a:rPr lang="en-US" altLang="zh-CN" dirty="0">
                <a:latin typeface="+mn-lt"/>
              </a:rPr>
              <a:t>There are three main components which run the web system:</a:t>
            </a:r>
          </a:p>
          <a:p>
            <a:pPr algn="just"/>
            <a:endParaRPr lang="it-IT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67928154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4565</TotalTime>
  <Words>398</Words>
  <Application>Microsoft Office PowerPoint</Application>
  <PresentationFormat>On-screen Show (4:3)</PresentationFormat>
  <Paragraphs>60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-apple-system</vt:lpstr>
      <vt:lpstr>Arial</vt:lpstr>
      <vt:lpstr>Calibri</vt:lpstr>
      <vt:lpstr>Wingdings</vt:lpstr>
      <vt:lpstr>POLI</vt:lpstr>
      <vt:lpstr>Titolo presentazione sottotitolo</vt:lpstr>
      <vt:lpstr>Introduction</vt:lpstr>
      <vt:lpstr>SuperCollider</vt:lpstr>
      <vt:lpstr>Joy-Con controller</vt:lpstr>
      <vt:lpstr>Structure overview</vt:lpstr>
      <vt:lpstr>Web system – Map your controller</vt:lpstr>
      <vt:lpstr>Web system – Train your memory</vt:lpstr>
      <vt:lpstr>Web system – Play recorder</vt:lpstr>
      <vt:lpstr>Web system – Implementation</vt:lpstr>
      <vt:lpstr>Web system – libraries</vt:lpstr>
      <vt:lpstr>Sound synthesis – GUI</vt:lpstr>
      <vt:lpstr>Sound synthesis – Implementation</vt:lpstr>
      <vt:lpstr>Future work</vt:lpstr>
      <vt:lpstr> 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hun lin</cp:lastModifiedBy>
  <cp:revision>171</cp:revision>
  <dcterms:created xsi:type="dcterms:W3CDTF">2015-05-26T12:27:57Z</dcterms:created>
  <dcterms:modified xsi:type="dcterms:W3CDTF">2023-06-29T12:53:38Z</dcterms:modified>
</cp:coreProperties>
</file>